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5"/>
  </p:sldMasterIdLst>
  <p:sldIdLst>
    <p:sldId id="256" r:id="rId6"/>
    <p:sldId id="258" r:id="rId7"/>
    <p:sldId id="259" r:id="rId8"/>
    <p:sldId id="260" r:id="rId9"/>
    <p:sldId id="261" r:id="rId10"/>
    <p:sldId id="262" r:id="rId11"/>
    <p:sldId id="264" r:id="rId12"/>
    <p:sldId id="263" r:id="rId13"/>
    <p:sldId id="265" r:id="rId14"/>
    <p:sldId id="266" r:id="rId15"/>
    <p:sldId id="267" r:id="rId16"/>
    <p:sldId id="268"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254A1E-DBD8-C081-C232-E2C89523801F}" v="3" dt="2024-06-10T16:06:23.226"/>
    <p1510:client id="{B2095918-112A-1221-56CC-8FDDA545867B}" v="181" dt="2024-06-10T16:14:53.9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897"/>
  </p:normalViewPr>
  <p:slideViewPr>
    <p:cSldViewPr snapToGrid="0" snapToObjects="1">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78A7D4-E4BA-44A4-8A8F-5C8EB1730DC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E8D7778E-B921-4546-9603-287F0665C0BA}">
      <dgm:prSet/>
      <dgm:spPr/>
      <dgm:t>
        <a:bodyPr/>
        <a:lstStyle/>
        <a:p>
          <a:r>
            <a:rPr lang="en-US"/>
            <a:t>Once the children have been introduced to the Zones of Regulation, it is important to support them in using these to make a difference to their own emotional regulation.</a:t>
          </a:r>
        </a:p>
      </dgm:t>
    </dgm:pt>
    <dgm:pt modelId="{B3114D09-2B6D-43D8-BC6A-178C9AFBDD1A}" type="parTrans" cxnId="{FD04DAE4-6956-4E4C-8D7B-20627CE0DF74}">
      <dgm:prSet/>
      <dgm:spPr/>
      <dgm:t>
        <a:bodyPr/>
        <a:lstStyle/>
        <a:p>
          <a:endParaRPr lang="en-US"/>
        </a:p>
      </dgm:t>
    </dgm:pt>
    <dgm:pt modelId="{5A013810-CD86-48FB-8F3F-FBEE086AD538}" type="sibTrans" cxnId="{FD04DAE4-6956-4E4C-8D7B-20627CE0DF74}">
      <dgm:prSet/>
      <dgm:spPr/>
      <dgm:t>
        <a:bodyPr/>
        <a:lstStyle/>
        <a:p>
          <a:endParaRPr lang="en-US"/>
        </a:p>
      </dgm:t>
    </dgm:pt>
    <dgm:pt modelId="{8574790F-F4C6-466D-A7DD-CB60AA9C7B82}">
      <dgm:prSet/>
      <dgm:spPr/>
      <dgm:t>
        <a:bodyPr/>
        <a:lstStyle/>
        <a:p>
          <a:r>
            <a:rPr lang="en-US"/>
            <a:t>This is about direct teaching and ongoing modelling of self awareness, naming emotions to support development of emotional literacy, and adopting useful strategies for different zones.</a:t>
          </a:r>
        </a:p>
      </dgm:t>
    </dgm:pt>
    <dgm:pt modelId="{F3AAF7BC-8D08-489E-B2C8-C6C682539627}" type="parTrans" cxnId="{4C8E2F57-6E96-454E-BBEA-1F3ED1CE12DF}">
      <dgm:prSet/>
      <dgm:spPr/>
      <dgm:t>
        <a:bodyPr/>
        <a:lstStyle/>
        <a:p>
          <a:endParaRPr lang="en-US"/>
        </a:p>
      </dgm:t>
    </dgm:pt>
    <dgm:pt modelId="{043F1B48-C1BD-4FC6-A258-8340F5978E0C}" type="sibTrans" cxnId="{4C8E2F57-6E96-454E-BBEA-1F3ED1CE12DF}">
      <dgm:prSet/>
      <dgm:spPr/>
      <dgm:t>
        <a:bodyPr/>
        <a:lstStyle/>
        <a:p>
          <a:endParaRPr lang="en-US"/>
        </a:p>
      </dgm:t>
    </dgm:pt>
    <dgm:pt modelId="{5CAAF902-69A3-1540-9C9A-C91B743F0EBE}" type="pres">
      <dgm:prSet presAssocID="{6D78A7D4-E4BA-44A4-8A8F-5C8EB1730DC1}" presName="hierChild1" presStyleCnt="0">
        <dgm:presLayoutVars>
          <dgm:chPref val="1"/>
          <dgm:dir/>
          <dgm:animOne val="branch"/>
          <dgm:animLvl val="lvl"/>
          <dgm:resizeHandles/>
        </dgm:presLayoutVars>
      </dgm:prSet>
      <dgm:spPr/>
    </dgm:pt>
    <dgm:pt modelId="{31444975-F04A-5A4B-A8F0-AE195DD80C81}" type="pres">
      <dgm:prSet presAssocID="{E8D7778E-B921-4546-9603-287F0665C0BA}" presName="hierRoot1" presStyleCnt="0"/>
      <dgm:spPr/>
    </dgm:pt>
    <dgm:pt modelId="{6129A31C-EF85-E542-9FCD-61DA5F80FFF3}" type="pres">
      <dgm:prSet presAssocID="{E8D7778E-B921-4546-9603-287F0665C0BA}" presName="composite" presStyleCnt="0"/>
      <dgm:spPr/>
    </dgm:pt>
    <dgm:pt modelId="{B07CC45C-9356-F14B-BBC8-61A7D439284C}" type="pres">
      <dgm:prSet presAssocID="{E8D7778E-B921-4546-9603-287F0665C0BA}" presName="background" presStyleLbl="node0" presStyleIdx="0" presStyleCnt="2"/>
      <dgm:spPr/>
    </dgm:pt>
    <dgm:pt modelId="{501292F7-26B8-5B4C-AB48-36D07012412F}" type="pres">
      <dgm:prSet presAssocID="{E8D7778E-B921-4546-9603-287F0665C0BA}" presName="text" presStyleLbl="fgAcc0" presStyleIdx="0" presStyleCnt="2">
        <dgm:presLayoutVars>
          <dgm:chPref val="3"/>
        </dgm:presLayoutVars>
      </dgm:prSet>
      <dgm:spPr/>
    </dgm:pt>
    <dgm:pt modelId="{48BEE708-C990-9A4D-B6E8-2ED6DB540300}" type="pres">
      <dgm:prSet presAssocID="{E8D7778E-B921-4546-9603-287F0665C0BA}" presName="hierChild2" presStyleCnt="0"/>
      <dgm:spPr/>
    </dgm:pt>
    <dgm:pt modelId="{555A3A62-E5C4-0848-B0F1-6BD48DA88DCA}" type="pres">
      <dgm:prSet presAssocID="{8574790F-F4C6-466D-A7DD-CB60AA9C7B82}" presName="hierRoot1" presStyleCnt="0"/>
      <dgm:spPr/>
    </dgm:pt>
    <dgm:pt modelId="{8B270F0A-A4D7-2547-9DA4-C57098A7AB44}" type="pres">
      <dgm:prSet presAssocID="{8574790F-F4C6-466D-A7DD-CB60AA9C7B82}" presName="composite" presStyleCnt="0"/>
      <dgm:spPr/>
    </dgm:pt>
    <dgm:pt modelId="{3780E86A-C9E4-2C40-9EB9-DFAABBEDB2E3}" type="pres">
      <dgm:prSet presAssocID="{8574790F-F4C6-466D-A7DD-CB60AA9C7B82}" presName="background" presStyleLbl="node0" presStyleIdx="1" presStyleCnt="2"/>
      <dgm:spPr/>
    </dgm:pt>
    <dgm:pt modelId="{2A8F9699-57C5-0C45-924F-B3410CDE0D7C}" type="pres">
      <dgm:prSet presAssocID="{8574790F-F4C6-466D-A7DD-CB60AA9C7B82}" presName="text" presStyleLbl="fgAcc0" presStyleIdx="1" presStyleCnt="2">
        <dgm:presLayoutVars>
          <dgm:chPref val="3"/>
        </dgm:presLayoutVars>
      </dgm:prSet>
      <dgm:spPr/>
    </dgm:pt>
    <dgm:pt modelId="{F78F62E8-B593-B24F-B915-0A57022B7F45}" type="pres">
      <dgm:prSet presAssocID="{8574790F-F4C6-466D-A7DD-CB60AA9C7B82}" presName="hierChild2" presStyleCnt="0"/>
      <dgm:spPr/>
    </dgm:pt>
  </dgm:ptLst>
  <dgm:cxnLst>
    <dgm:cxn modelId="{4C8E2F57-6E96-454E-BBEA-1F3ED1CE12DF}" srcId="{6D78A7D4-E4BA-44A4-8A8F-5C8EB1730DC1}" destId="{8574790F-F4C6-466D-A7DD-CB60AA9C7B82}" srcOrd="1" destOrd="0" parTransId="{F3AAF7BC-8D08-489E-B2C8-C6C682539627}" sibTransId="{043F1B48-C1BD-4FC6-A258-8340F5978E0C}"/>
    <dgm:cxn modelId="{BF7A45D0-277F-7C42-ABC9-64417C9179F4}" type="presOf" srcId="{8574790F-F4C6-466D-A7DD-CB60AA9C7B82}" destId="{2A8F9699-57C5-0C45-924F-B3410CDE0D7C}" srcOrd="0" destOrd="0" presId="urn:microsoft.com/office/officeart/2005/8/layout/hierarchy1"/>
    <dgm:cxn modelId="{FD04DAE4-6956-4E4C-8D7B-20627CE0DF74}" srcId="{6D78A7D4-E4BA-44A4-8A8F-5C8EB1730DC1}" destId="{E8D7778E-B921-4546-9603-287F0665C0BA}" srcOrd="0" destOrd="0" parTransId="{B3114D09-2B6D-43D8-BC6A-178C9AFBDD1A}" sibTransId="{5A013810-CD86-48FB-8F3F-FBEE086AD538}"/>
    <dgm:cxn modelId="{2BF909F7-C8F8-B043-B84D-54E6D718C85D}" type="presOf" srcId="{6D78A7D4-E4BA-44A4-8A8F-5C8EB1730DC1}" destId="{5CAAF902-69A3-1540-9C9A-C91B743F0EBE}" srcOrd="0" destOrd="0" presId="urn:microsoft.com/office/officeart/2005/8/layout/hierarchy1"/>
    <dgm:cxn modelId="{450181F9-2446-C644-9A43-5EF70B66CEF5}" type="presOf" srcId="{E8D7778E-B921-4546-9603-287F0665C0BA}" destId="{501292F7-26B8-5B4C-AB48-36D07012412F}" srcOrd="0" destOrd="0" presId="urn:microsoft.com/office/officeart/2005/8/layout/hierarchy1"/>
    <dgm:cxn modelId="{BF1156C8-E331-604C-BC79-8CEC139A85B0}" type="presParOf" srcId="{5CAAF902-69A3-1540-9C9A-C91B743F0EBE}" destId="{31444975-F04A-5A4B-A8F0-AE195DD80C81}" srcOrd="0" destOrd="0" presId="urn:microsoft.com/office/officeart/2005/8/layout/hierarchy1"/>
    <dgm:cxn modelId="{AA842AA9-C99F-0947-AE0F-E3ABF2849D37}" type="presParOf" srcId="{31444975-F04A-5A4B-A8F0-AE195DD80C81}" destId="{6129A31C-EF85-E542-9FCD-61DA5F80FFF3}" srcOrd="0" destOrd="0" presId="urn:microsoft.com/office/officeart/2005/8/layout/hierarchy1"/>
    <dgm:cxn modelId="{A66C1C9F-2FA3-DD46-80C1-F336910186D6}" type="presParOf" srcId="{6129A31C-EF85-E542-9FCD-61DA5F80FFF3}" destId="{B07CC45C-9356-F14B-BBC8-61A7D439284C}" srcOrd="0" destOrd="0" presId="urn:microsoft.com/office/officeart/2005/8/layout/hierarchy1"/>
    <dgm:cxn modelId="{BDEAAF6B-76F3-0A46-B5FF-D72F14C03A19}" type="presParOf" srcId="{6129A31C-EF85-E542-9FCD-61DA5F80FFF3}" destId="{501292F7-26B8-5B4C-AB48-36D07012412F}" srcOrd="1" destOrd="0" presId="urn:microsoft.com/office/officeart/2005/8/layout/hierarchy1"/>
    <dgm:cxn modelId="{43976151-26B8-3147-9D8B-0BC385BA04A3}" type="presParOf" srcId="{31444975-F04A-5A4B-A8F0-AE195DD80C81}" destId="{48BEE708-C990-9A4D-B6E8-2ED6DB540300}" srcOrd="1" destOrd="0" presId="urn:microsoft.com/office/officeart/2005/8/layout/hierarchy1"/>
    <dgm:cxn modelId="{FE77BAB4-406F-9948-8191-FD9EE83A2E71}" type="presParOf" srcId="{5CAAF902-69A3-1540-9C9A-C91B743F0EBE}" destId="{555A3A62-E5C4-0848-B0F1-6BD48DA88DCA}" srcOrd="1" destOrd="0" presId="urn:microsoft.com/office/officeart/2005/8/layout/hierarchy1"/>
    <dgm:cxn modelId="{D36799DA-9E3F-B148-B691-35AB528FF88C}" type="presParOf" srcId="{555A3A62-E5C4-0848-B0F1-6BD48DA88DCA}" destId="{8B270F0A-A4D7-2547-9DA4-C57098A7AB44}" srcOrd="0" destOrd="0" presId="urn:microsoft.com/office/officeart/2005/8/layout/hierarchy1"/>
    <dgm:cxn modelId="{C3FAE684-13FB-F848-B4D0-1B8F68F9063C}" type="presParOf" srcId="{8B270F0A-A4D7-2547-9DA4-C57098A7AB44}" destId="{3780E86A-C9E4-2C40-9EB9-DFAABBEDB2E3}" srcOrd="0" destOrd="0" presId="urn:microsoft.com/office/officeart/2005/8/layout/hierarchy1"/>
    <dgm:cxn modelId="{0E16B686-28DB-CE49-A62F-E93AD4F0AAB7}" type="presParOf" srcId="{8B270F0A-A4D7-2547-9DA4-C57098A7AB44}" destId="{2A8F9699-57C5-0C45-924F-B3410CDE0D7C}" srcOrd="1" destOrd="0" presId="urn:microsoft.com/office/officeart/2005/8/layout/hierarchy1"/>
    <dgm:cxn modelId="{CC468F1B-3FD0-A44A-B3D2-8AA48344F0C7}" type="presParOf" srcId="{555A3A62-E5C4-0848-B0F1-6BD48DA88DCA}" destId="{F78F62E8-B593-B24F-B915-0A57022B7F4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7CC45C-9356-F14B-BBC8-61A7D439284C}">
      <dsp:nvSpPr>
        <dsp:cNvPr id="0" name=""/>
        <dsp:cNvSpPr/>
      </dsp:nvSpPr>
      <dsp:spPr>
        <a:xfrm>
          <a:off x="238000" y="992"/>
          <a:ext cx="4193827" cy="26630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1292F7-26B8-5B4C-AB48-36D07012412F}">
      <dsp:nvSpPr>
        <dsp:cNvPr id="0" name=""/>
        <dsp:cNvSpPr/>
      </dsp:nvSpPr>
      <dsp:spPr>
        <a:xfrm>
          <a:off x="703981" y="443674"/>
          <a:ext cx="4193827" cy="266308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Once the children have been introduced to the Zones of Regulation, it is important to support them in using these to make a difference to their own emotional regulation.</a:t>
          </a:r>
        </a:p>
      </dsp:txBody>
      <dsp:txXfrm>
        <a:off x="781980" y="521673"/>
        <a:ext cx="4037829" cy="2507082"/>
      </dsp:txXfrm>
    </dsp:sp>
    <dsp:sp modelId="{3780E86A-C9E4-2C40-9EB9-DFAABBEDB2E3}">
      <dsp:nvSpPr>
        <dsp:cNvPr id="0" name=""/>
        <dsp:cNvSpPr/>
      </dsp:nvSpPr>
      <dsp:spPr>
        <a:xfrm>
          <a:off x="5363790" y="992"/>
          <a:ext cx="4193827" cy="26630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8F9699-57C5-0C45-924F-B3410CDE0D7C}">
      <dsp:nvSpPr>
        <dsp:cNvPr id="0" name=""/>
        <dsp:cNvSpPr/>
      </dsp:nvSpPr>
      <dsp:spPr>
        <a:xfrm>
          <a:off x="5829771" y="443674"/>
          <a:ext cx="4193827" cy="266308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This is about direct teaching and ongoing modelling of self awareness, naming emotions to support development of emotional literacy, and adopting useful strategies for different zones.</a:t>
          </a:r>
        </a:p>
      </dsp:txBody>
      <dsp:txXfrm>
        <a:off x="5907770" y="521673"/>
        <a:ext cx="4037829" cy="250708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6/19/2024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6/19/2024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6/19/2024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6/19/2024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6/19/2024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6/19/2024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6/19/2024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6/19/2024</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6/19/2024</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6/19/2024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6/19/2024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6/19/2024</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zonesofregulation.com/index.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KssedxpbLpg" TargetMode="External"/><Relationship Id="rId2" Type="http://schemas.openxmlformats.org/officeDocument/2006/relationships/hyperlink" Target="https://www.youtube.com/watch?v=7Ep5mKuRmAA" TargetMode="External"/><Relationship Id="rId1" Type="http://schemas.openxmlformats.org/officeDocument/2006/relationships/slideLayout" Target="../slideLayouts/slideLayout2.xml"/><Relationship Id="rId5" Type="http://schemas.openxmlformats.org/officeDocument/2006/relationships/hyperlink" Target="https://www.youtube.com/watch?v=EhZdehpfodQ" TargetMode="External"/><Relationship Id="rId4" Type="http://schemas.openxmlformats.org/officeDocument/2006/relationships/hyperlink" Target="https://www.youtube.com/watch?v=1XK35Vq_YF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369BB-817F-A042-B004-A962A22F3C03}"/>
              </a:ext>
            </a:extLst>
          </p:cNvPr>
          <p:cNvSpPr>
            <a:spLocks noGrp="1"/>
          </p:cNvSpPr>
          <p:nvPr>
            <p:ph type="ctrTitle"/>
          </p:nvPr>
        </p:nvSpPr>
        <p:spPr/>
        <p:txBody>
          <a:bodyPr/>
          <a:lstStyle/>
          <a:p>
            <a:r>
              <a:rPr lang="en-US" dirty="0"/>
              <a:t>Zones of regulation</a:t>
            </a:r>
          </a:p>
        </p:txBody>
      </p:sp>
      <p:sp>
        <p:nvSpPr>
          <p:cNvPr id="3" name="Subtitle 2">
            <a:extLst>
              <a:ext uri="{FF2B5EF4-FFF2-40B4-BE49-F238E27FC236}">
                <a16:creationId xmlns:a16="http://schemas.microsoft.com/office/drawing/2014/main" id="{13E706FE-241E-384E-80DE-2B6F13313960}"/>
              </a:ext>
            </a:extLst>
          </p:cNvPr>
          <p:cNvSpPr>
            <a:spLocks noGrp="1"/>
          </p:cNvSpPr>
          <p:nvPr>
            <p:ph type="subTitle" idx="1"/>
          </p:nvPr>
        </p:nvSpPr>
        <p:spPr/>
        <p:txBody>
          <a:bodyPr vert="horz" lIns="91440" tIns="45720" rIns="91440" bIns="45720" rtlCol="0" anchor="t">
            <a:normAutofit/>
          </a:bodyPr>
          <a:lstStyle/>
          <a:p>
            <a:endParaRPr lang="en-US" sz="3600" dirty="0"/>
          </a:p>
        </p:txBody>
      </p:sp>
    </p:spTree>
    <p:extLst>
      <p:ext uri="{BB962C8B-B14F-4D97-AF65-F5344CB8AC3E}">
        <p14:creationId xmlns:p14="http://schemas.microsoft.com/office/powerpoint/2010/main" val="3889423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7C7510-58D7-0E4F-8FA7-13740C2A7702}"/>
              </a:ext>
            </a:extLst>
          </p:cNvPr>
          <p:cNvSpPr>
            <a:spLocks noGrp="1"/>
          </p:cNvSpPr>
          <p:nvPr>
            <p:ph type="title"/>
          </p:nvPr>
        </p:nvSpPr>
        <p:spPr>
          <a:xfrm>
            <a:off x="2231136" y="467418"/>
            <a:ext cx="7729728" cy="1188720"/>
          </a:xfrm>
          <a:solidFill>
            <a:srgbClr val="FFFFFF"/>
          </a:solidFill>
        </p:spPr>
        <p:txBody>
          <a:bodyPr>
            <a:normAutofit/>
          </a:bodyPr>
          <a:lstStyle/>
          <a:p>
            <a:r>
              <a:rPr lang="en-US"/>
              <a:t>Zones of Regulation </a:t>
            </a:r>
            <a:endParaRPr lang="en-US" dirty="0"/>
          </a:p>
        </p:txBody>
      </p:sp>
      <p:sp>
        <p:nvSpPr>
          <p:cNvPr id="3" name="Content Placeholder 2">
            <a:extLst>
              <a:ext uri="{FF2B5EF4-FFF2-40B4-BE49-F238E27FC236}">
                <a16:creationId xmlns:a16="http://schemas.microsoft.com/office/drawing/2014/main" id="{88A3ECA2-D1AA-654B-8277-19867C10580A}"/>
              </a:ext>
            </a:extLst>
          </p:cNvPr>
          <p:cNvSpPr>
            <a:spLocks noGrp="1"/>
          </p:cNvSpPr>
          <p:nvPr>
            <p:ph idx="1"/>
          </p:nvPr>
        </p:nvSpPr>
        <p:spPr>
          <a:xfrm>
            <a:off x="1706244" y="1821312"/>
            <a:ext cx="8779512" cy="2879256"/>
          </a:xfrm>
        </p:spPr>
        <p:txBody>
          <a:bodyPr>
            <a:noAutofit/>
          </a:bodyPr>
          <a:lstStyle/>
          <a:p>
            <a:r>
              <a:rPr lang="en-GB" sz="2000" dirty="0">
                <a:solidFill>
                  <a:srgbClr val="404040"/>
                </a:solidFill>
              </a:rPr>
              <a:t>The </a:t>
            </a:r>
            <a:r>
              <a:rPr lang="en-GB" sz="2000" dirty="0">
                <a:solidFill>
                  <a:srgbClr val="404040"/>
                </a:solidFill>
                <a:hlinkClick r:id="rId2"/>
              </a:rPr>
              <a:t>Zones of Regulation</a:t>
            </a:r>
            <a:r>
              <a:rPr lang="en-GB" sz="2000" dirty="0">
                <a:solidFill>
                  <a:srgbClr val="404040"/>
                </a:solidFill>
              </a:rPr>
              <a:t> is a framework, created by Leah </a:t>
            </a:r>
            <a:r>
              <a:rPr lang="en-GB" sz="2000" dirty="0" err="1">
                <a:solidFill>
                  <a:srgbClr val="404040"/>
                </a:solidFill>
              </a:rPr>
              <a:t>Kuypers</a:t>
            </a:r>
            <a:r>
              <a:rPr lang="en-GB" sz="2000" dirty="0">
                <a:solidFill>
                  <a:srgbClr val="404040"/>
                </a:solidFill>
              </a:rPr>
              <a:t> designed to “foster regulation and emotional control.”</a:t>
            </a:r>
          </a:p>
          <a:p>
            <a:r>
              <a:rPr lang="en-GB" sz="2000" dirty="0">
                <a:solidFill>
                  <a:srgbClr val="404040"/>
                </a:solidFill>
              </a:rPr>
              <a:t>The programme aims to teach children about self-regulation by categorising all the different ways we feel and states of alertness we experience into four coloured zones. </a:t>
            </a:r>
          </a:p>
          <a:p>
            <a:r>
              <a:rPr lang="en-GB" sz="2000" dirty="0">
                <a:solidFill>
                  <a:srgbClr val="404040"/>
                </a:solidFill>
              </a:rPr>
              <a:t>The framework provides strategies to teach pupils to become more aware of and independent in controlling their emotions and impulses, manage their sensory needs, and improve their ability to problem solve conflicts.</a:t>
            </a:r>
          </a:p>
          <a:p>
            <a:r>
              <a:rPr lang="en-GB" sz="2000" dirty="0">
                <a:solidFill>
                  <a:srgbClr val="404040"/>
                </a:solidFill>
              </a:rPr>
              <a:t>Recommended and used by teams supporting SALT and C&amp;I but, as you will see is increasingly a valuable approach for all children and young people</a:t>
            </a:r>
            <a:endParaRPr lang="en-US" sz="2000" dirty="0">
              <a:solidFill>
                <a:srgbClr val="404040"/>
              </a:solidFill>
            </a:endParaRPr>
          </a:p>
        </p:txBody>
      </p:sp>
    </p:spTree>
    <p:extLst>
      <p:ext uri="{BB962C8B-B14F-4D97-AF65-F5344CB8AC3E}">
        <p14:creationId xmlns:p14="http://schemas.microsoft.com/office/powerpoint/2010/main" val="3695478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CBCAA-2EA1-BD48-A521-EFAE1180C228}"/>
              </a:ext>
            </a:extLst>
          </p:cNvPr>
          <p:cNvSpPr>
            <a:spLocks noGrp="1"/>
          </p:cNvSpPr>
          <p:nvPr>
            <p:ph type="title"/>
          </p:nvPr>
        </p:nvSpPr>
        <p:spPr/>
        <p:txBody>
          <a:bodyPr/>
          <a:lstStyle/>
          <a:p>
            <a:r>
              <a:rPr lang="en-US" dirty="0"/>
              <a:t>What is emotional regulation</a:t>
            </a:r>
          </a:p>
        </p:txBody>
      </p:sp>
      <p:sp>
        <p:nvSpPr>
          <p:cNvPr id="3" name="Content Placeholder 2">
            <a:extLst>
              <a:ext uri="{FF2B5EF4-FFF2-40B4-BE49-F238E27FC236}">
                <a16:creationId xmlns:a16="http://schemas.microsoft.com/office/drawing/2014/main" id="{49398D13-614D-CA4A-8702-86E1AFAD97EF}"/>
              </a:ext>
            </a:extLst>
          </p:cNvPr>
          <p:cNvSpPr>
            <a:spLocks noGrp="1"/>
          </p:cNvSpPr>
          <p:nvPr>
            <p:ph idx="1"/>
          </p:nvPr>
        </p:nvSpPr>
        <p:spPr>
          <a:xfrm>
            <a:off x="1761893" y="4416244"/>
            <a:ext cx="8452624" cy="2119076"/>
          </a:xfrm>
        </p:spPr>
        <p:txBody>
          <a:bodyPr>
            <a:normAutofit/>
          </a:bodyPr>
          <a:lstStyle/>
          <a:p>
            <a:r>
              <a:rPr lang="en-US" sz="3200" dirty="0"/>
              <a:t>The process of noticing, labeling and managing our emotions in response to situations and stimuli</a:t>
            </a:r>
          </a:p>
          <a:p>
            <a:pPr marL="0" indent="0">
              <a:buNone/>
            </a:pPr>
            <a:endParaRPr lang="en-US" dirty="0"/>
          </a:p>
        </p:txBody>
      </p:sp>
      <p:pic>
        <p:nvPicPr>
          <p:cNvPr id="2052" name="Picture 4" descr="4 Reasons Your Emotions Feel Out of Control">
            <a:extLst>
              <a:ext uri="{FF2B5EF4-FFF2-40B4-BE49-F238E27FC236}">
                <a16:creationId xmlns:a16="http://schemas.microsoft.com/office/drawing/2014/main" id="{3C117062-A10C-A647-8808-BBB3A9D616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9672" y="2297167"/>
            <a:ext cx="5308063" cy="2119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068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5242A3-6C56-AF4B-9DF5-A622431E3DF6}"/>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a:solidFill>
                  <a:srgbClr val="FFFFFF"/>
                </a:solidFill>
              </a:rPr>
              <a:t>What do we need to do it?</a:t>
            </a:r>
          </a:p>
        </p:txBody>
      </p:sp>
      <p:sp>
        <p:nvSpPr>
          <p:cNvPr id="3" name="Content Placeholder 2">
            <a:extLst>
              <a:ext uri="{FF2B5EF4-FFF2-40B4-BE49-F238E27FC236}">
                <a16:creationId xmlns:a16="http://schemas.microsoft.com/office/drawing/2014/main" id="{1CB923E0-68D5-9D4A-B1E5-E36D65782A94}"/>
              </a:ext>
            </a:extLst>
          </p:cNvPr>
          <p:cNvSpPr>
            <a:spLocks noGrp="1"/>
          </p:cNvSpPr>
          <p:nvPr>
            <p:ph idx="1"/>
          </p:nvPr>
        </p:nvSpPr>
        <p:spPr>
          <a:xfrm>
            <a:off x="5591695" y="1402080"/>
            <a:ext cx="5320696" cy="4053840"/>
          </a:xfrm>
        </p:spPr>
        <p:txBody>
          <a:bodyPr anchor="ctr">
            <a:noAutofit/>
          </a:bodyPr>
          <a:lstStyle/>
          <a:p>
            <a:pPr marL="0" indent="0">
              <a:buNone/>
            </a:pPr>
            <a:r>
              <a:rPr lang="en-US" sz="2800" dirty="0"/>
              <a:t>1. To interpret signals from the body that give clues about emotions and reflect on the situation we are in</a:t>
            </a:r>
          </a:p>
          <a:p>
            <a:pPr marL="0" indent="0">
              <a:buNone/>
            </a:pPr>
            <a:r>
              <a:rPr lang="en-US" sz="2800" dirty="0"/>
              <a:t>2. To use words to name the emotion (even if just internally)</a:t>
            </a:r>
          </a:p>
          <a:p>
            <a:pPr marL="0" indent="0">
              <a:buNone/>
            </a:pPr>
            <a:r>
              <a:rPr lang="en-US" sz="2800" dirty="0"/>
              <a:t>3. To have and use strategies to manage emotions in different situations</a:t>
            </a:r>
          </a:p>
        </p:txBody>
      </p:sp>
    </p:spTree>
    <p:extLst>
      <p:ext uri="{BB962C8B-B14F-4D97-AF65-F5344CB8AC3E}">
        <p14:creationId xmlns:p14="http://schemas.microsoft.com/office/powerpoint/2010/main" val="895266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AAD0565-53CD-4D7C-A6AE-8DCFB6761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9D1181-14BB-2248-9FF2-50952E63B4B7}"/>
              </a:ext>
            </a:extLst>
          </p:cNvPr>
          <p:cNvSpPr>
            <a:spLocks noGrp="1"/>
          </p:cNvSpPr>
          <p:nvPr>
            <p:ph type="title"/>
          </p:nvPr>
        </p:nvSpPr>
        <p:spPr>
          <a:xfrm>
            <a:off x="804671" y="1290025"/>
            <a:ext cx="5291327" cy="1188720"/>
          </a:xfrm>
          <a:solidFill>
            <a:srgbClr val="FFFFFF"/>
          </a:solidFill>
          <a:ln>
            <a:solidFill>
              <a:srgbClr val="404040"/>
            </a:solidFill>
          </a:ln>
        </p:spPr>
        <p:txBody>
          <a:bodyPr>
            <a:normAutofit/>
          </a:bodyPr>
          <a:lstStyle/>
          <a:p>
            <a:r>
              <a:rPr lang="en-US" dirty="0"/>
              <a:t>Challenges with this</a:t>
            </a:r>
          </a:p>
        </p:txBody>
      </p:sp>
      <p:sp>
        <p:nvSpPr>
          <p:cNvPr id="3" name="Content Placeholder 2">
            <a:extLst>
              <a:ext uri="{FF2B5EF4-FFF2-40B4-BE49-F238E27FC236}">
                <a16:creationId xmlns:a16="http://schemas.microsoft.com/office/drawing/2014/main" id="{5FCB3D02-BF79-4D46-A562-3880EFC1E027}"/>
              </a:ext>
            </a:extLst>
          </p:cNvPr>
          <p:cNvSpPr>
            <a:spLocks noGrp="1"/>
          </p:cNvSpPr>
          <p:nvPr>
            <p:ph idx="1"/>
          </p:nvPr>
        </p:nvSpPr>
        <p:spPr>
          <a:xfrm>
            <a:off x="804671" y="2858703"/>
            <a:ext cx="5285791" cy="3042547"/>
          </a:xfrm>
        </p:spPr>
        <p:txBody>
          <a:bodyPr>
            <a:noAutofit/>
          </a:bodyPr>
          <a:lstStyle/>
          <a:p>
            <a:r>
              <a:rPr lang="en-US" sz="2400" dirty="0">
                <a:solidFill>
                  <a:srgbClr val="FFFFFF"/>
                </a:solidFill>
              </a:rPr>
              <a:t>Children (and adults) can have difficulties with one or all of these skills</a:t>
            </a:r>
          </a:p>
          <a:p>
            <a:endParaRPr lang="en-US" sz="2400" dirty="0">
              <a:solidFill>
                <a:srgbClr val="FFFFFF"/>
              </a:solidFill>
            </a:endParaRPr>
          </a:p>
          <a:p>
            <a:r>
              <a:rPr lang="en-US" sz="2400" dirty="0">
                <a:solidFill>
                  <a:srgbClr val="FFFFFF"/>
                </a:solidFill>
              </a:rPr>
              <a:t>Some children react in what appear to be disproportionate ways to situations which we might think do not warrant such big feelings </a:t>
            </a:r>
          </a:p>
        </p:txBody>
      </p:sp>
      <p:sp>
        <p:nvSpPr>
          <p:cNvPr id="73" name="Rectangle 72">
            <a:extLst>
              <a:ext uri="{FF2B5EF4-FFF2-40B4-BE49-F238E27FC236}">
                <a16:creationId xmlns:a16="http://schemas.microsoft.com/office/drawing/2014/main" id="{0B6CB841-CBA1-4DF4-8C19-4C7DDB03A1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640080"/>
            <a:ext cx="4017264"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83FD6306-603B-410E-AFCF-2EA2E06391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0772" y="806357"/>
            <a:ext cx="3685032"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Managing the Storm of a Toddler's Tantrum - The New York Times">
            <a:extLst>
              <a:ext uri="{FF2B5EF4-FFF2-40B4-BE49-F238E27FC236}">
                <a16:creationId xmlns:a16="http://schemas.microsoft.com/office/drawing/2014/main" id="{8D4B2A78-21C3-BA45-813E-C3ADA36FF3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284" r="27468" b="2"/>
          <a:stretch/>
        </p:blipFill>
        <p:spPr bwMode="auto">
          <a:xfrm>
            <a:off x="8020812" y="1126397"/>
            <a:ext cx="3044952" cy="428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570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16418C-FE46-C440-BC0D-8475C7D7677C}"/>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2300">
                <a:solidFill>
                  <a:srgbClr val="FFFFFF"/>
                </a:solidFill>
              </a:rPr>
              <a:t>WHY is emotional regulation so difficult?</a:t>
            </a:r>
          </a:p>
        </p:txBody>
      </p:sp>
      <p:sp>
        <p:nvSpPr>
          <p:cNvPr id="3" name="Content Placeholder 2">
            <a:extLst>
              <a:ext uri="{FF2B5EF4-FFF2-40B4-BE49-F238E27FC236}">
                <a16:creationId xmlns:a16="http://schemas.microsoft.com/office/drawing/2014/main" id="{24AE1486-7686-A34E-9FB4-55D354580BB2}"/>
              </a:ext>
            </a:extLst>
          </p:cNvPr>
          <p:cNvSpPr>
            <a:spLocks noGrp="1"/>
          </p:cNvSpPr>
          <p:nvPr>
            <p:ph idx="1"/>
          </p:nvPr>
        </p:nvSpPr>
        <p:spPr>
          <a:xfrm>
            <a:off x="5472113" y="1157288"/>
            <a:ext cx="5440278" cy="4298632"/>
          </a:xfrm>
        </p:spPr>
        <p:txBody>
          <a:bodyPr anchor="ctr">
            <a:noAutofit/>
          </a:bodyPr>
          <a:lstStyle/>
          <a:p>
            <a:r>
              <a:rPr lang="en-US" sz="2400" dirty="0"/>
              <a:t>This can be linked to a special educational need such as ASC,  ADHD or an Attachment difficulty</a:t>
            </a:r>
          </a:p>
          <a:p>
            <a:r>
              <a:rPr lang="en-US" sz="2400" dirty="0"/>
              <a:t>Early formative experiences</a:t>
            </a:r>
          </a:p>
          <a:p>
            <a:r>
              <a:rPr lang="en-US" sz="2400" dirty="0"/>
              <a:t>I would suggest that the prevalence of these difficulties is also linked to a changing experience of early childhood and the way in which regulation does or does not occur</a:t>
            </a:r>
          </a:p>
          <a:p>
            <a:r>
              <a:rPr lang="en-US" sz="2400" dirty="0"/>
              <a:t>For this final reason, we believe in this as a whole school approach and not only an intervention for targeted children – part of our Mental Health Strategy for the school.</a:t>
            </a:r>
          </a:p>
        </p:txBody>
      </p:sp>
    </p:spTree>
    <p:extLst>
      <p:ext uri="{BB962C8B-B14F-4D97-AF65-F5344CB8AC3E}">
        <p14:creationId xmlns:p14="http://schemas.microsoft.com/office/powerpoint/2010/main" val="3913328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ticky notes with question marks">
            <a:extLst>
              <a:ext uri="{FF2B5EF4-FFF2-40B4-BE49-F238E27FC236}">
                <a16:creationId xmlns:a16="http://schemas.microsoft.com/office/drawing/2014/main" id="{654F077C-1CCB-1DD3-D2AE-66E3FEFBCE32}"/>
              </a:ext>
            </a:extLst>
          </p:cNvPr>
          <p:cNvPicPr>
            <a:picLocks noChangeAspect="1"/>
          </p:cNvPicPr>
          <p:nvPr/>
        </p:nvPicPr>
        <p:blipFill rotWithShape="1">
          <a:blip r:embed="rId2">
            <a:alphaModFix amt="40000"/>
          </a:blip>
          <a:srcRect t="10162" b="5569"/>
          <a:stretch/>
        </p:blipFill>
        <p:spPr>
          <a:xfrm>
            <a:off x="20" y="10"/>
            <a:ext cx="12191980" cy="6857990"/>
          </a:xfrm>
          <a:prstGeom prst="rect">
            <a:avLst/>
          </a:prstGeom>
        </p:spPr>
      </p:pic>
      <p:sp>
        <p:nvSpPr>
          <p:cNvPr id="2" name="Title 1">
            <a:extLst>
              <a:ext uri="{FF2B5EF4-FFF2-40B4-BE49-F238E27FC236}">
                <a16:creationId xmlns:a16="http://schemas.microsoft.com/office/drawing/2014/main" id="{3F8158C2-7973-E04A-9FA2-E0787101929F}"/>
              </a:ext>
            </a:extLst>
          </p:cNvPr>
          <p:cNvSpPr>
            <a:spLocks noGrp="1"/>
          </p:cNvSpPr>
          <p:nvPr>
            <p:ph type="title"/>
          </p:nvPr>
        </p:nvSpPr>
        <p:spPr>
          <a:xfrm>
            <a:off x="1600200" y="2386744"/>
            <a:ext cx="8991600" cy="1645920"/>
          </a:xfrm>
          <a:noFill/>
          <a:ln w="38100" cap="sq">
            <a:solidFill>
              <a:schemeClr val="tx1"/>
            </a:solidFill>
            <a:miter lim="800000"/>
          </a:ln>
        </p:spPr>
        <p:txBody>
          <a:bodyPr vert="horz" lIns="274320" tIns="182880" rIns="274320" bIns="182880" rtlCol="0" anchor="ctr" anchorCtr="1">
            <a:normAutofit/>
          </a:bodyPr>
          <a:lstStyle/>
          <a:p>
            <a:r>
              <a:rPr lang="en-US" sz="3800" dirty="0">
                <a:solidFill>
                  <a:schemeClr val="tx1"/>
                </a:solidFill>
              </a:rPr>
              <a:t>What are the zones…</a:t>
            </a:r>
          </a:p>
        </p:txBody>
      </p:sp>
    </p:spTree>
    <p:extLst>
      <p:ext uri="{BB962C8B-B14F-4D97-AF65-F5344CB8AC3E}">
        <p14:creationId xmlns:p14="http://schemas.microsoft.com/office/powerpoint/2010/main" val="363935318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F061120-AA84-204F-8454-CEAE70AC96E1}"/>
              </a:ext>
            </a:extLst>
          </p:cNvPr>
          <p:cNvSpPr>
            <a:spLocks noGrp="1"/>
          </p:cNvSpPr>
          <p:nvPr>
            <p:ph idx="1"/>
          </p:nvPr>
        </p:nvSpPr>
        <p:spPr/>
        <p:txBody>
          <a:bodyPr/>
          <a:lstStyle/>
          <a:p>
            <a:endParaRPr lang="en-US"/>
          </a:p>
        </p:txBody>
      </p:sp>
      <p:pic>
        <p:nvPicPr>
          <p:cNvPr id="8" name="Picture 4">
            <a:extLst>
              <a:ext uri="{FF2B5EF4-FFF2-40B4-BE49-F238E27FC236}">
                <a16:creationId xmlns:a16="http://schemas.microsoft.com/office/drawing/2014/main" id="{F06AC424-35D4-9D4B-8F81-1D77ED344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38" y="0"/>
            <a:ext cx="109553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003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A654AE-BA32-3A46-A0EF-1B9FC41EDC24}"/>
              </a:ext>
            </a:extLst>
          </p:cNvPr>
          <p:cNvSpPr>
            <a:spLocks noGrp="1"/>
          </p:cNvSpPr>
          <p:nvPr>
            <p:ph idx="1"/>
          </p:nvPr>
        </p:nvSpPr>
        <p:spPr>
          <a:xfrm>
            <a:off x="1115121" y="646771"/>
            <a:ext cx="9813073" cy="5564457"/>
          </a:xfrm>
        </p:spPr>
        <p:txBody>
          <a:bodyPr vert="horz" lIns="91440" tIns="45720" rIns="91440" bIns="45720" rtlCol="0" anchor="t">
            <a:normAutofit lnSpcReduction="10000"/>
          </a:bodyPr>
          <a:lstStyle/>
          <a:p>
            <a:pPr fontAlgn="base"/>
            <a:r>
              <a:rPr lang="en-GB" sz="2400" b="1" dirty="0">
                <a:solidFill>
                  <a:srgbClr val="0070C0"/>
                </a:solidFill>
              </a:rPr>
              <a:t>The Blue Zone</a:t>
            </a:r>
            <a:r>
              <a:rPr lang="en-GB" sz="2400" dirty="0">
                <a:solidFill>
                  <a:srgbClr val="0070C0"/>
                </a:solidFill>
              </a:rPr>
              <a:t> is used to describe low states of alertness and down feelings.</a:t>
            </a:r>
            <a:br>
              <a:rPr lang="en-GB" sz="2400" dirty="0">
                <a:solidFill>
                  <a:srgbClr val="0070C0"/>
                </a:solidFill>
              </a:rPr>
            </a:br>
            <a:r>
              <a:rPr lang="en-GB" sz="2400" dirty="0">
                <a:solidFill>
                  <a:srgbClr val="0070C0"/>
                </a:solidFill>
              </a:rPr>
              <a:t>Emotions in this zone may include when someone feels sad, tired, sick and bored.</a:t>
            </a:r>
          </a:p>
          <a:p>
            <a:pPr fontAlgn="base"/>
            <a:r>
              <a:rPr lang="en-GB" sz="2400" b="1" dirty="0">
                <a:solidFill>
                  <a:srgbClr val="00B050"/>
                </a:solidFill>
              </a:rPr>
              <a:t>The Green Zone</a:t>
            </a:r>
            <a:r>
              <a:rPr lang="en-GB" sz="2400" dirty="0">
                <a:solidFill>
                  <a:srgbClr val="00B050"/>
                </a:solidFill>
              </a:rPr>
              <a:t> is used to describe a calm sense of alertness.</a:t>
            </a:r>
            <a:br>
              <a:rPr lang="en-GB" sz="2400" dirty="0">
                <a:solidFill>
                  <a:srgbClr val="00B050"/>
                </a:solidFill>
              </a:rPr>
            </a:br>
            <a:r>
              <a:rPr lang="en-GB" sz="2400" dirty="0">
                <a:solidFill>
                  <a:srgbClr val="00B050"/>
                </a:solidFill>
              </a:rPr>
              <a:t>Feelings in this zone include happy, focused, content and ready to learn.</a:t>
            </a:r>
          </a:p>
          <a:p>
            <a:pPr fontAlgn="base"/>
            <a:r>
              <a:rPr lang="en-GB" sz="2400" b="1" dirty="0">
                <a:solidFill>
                  <a:srgbClr val="FFC000"/>
                </a:solidFill>
              </a:rPr>
              <a:t>The Yellow Zone</a:t>
            </a:r>
            <a:r>
              <a:rPr lang="en-GB" sz="2400" dirty="0">
                <a:solidFill>
                  <a:srgbClr val="FFC000"/>
                </a:solidFill>
              </a:rPr>
              <a:t> is used to describe a heightened state of alertness and intense emotions. However, children experiencing yellow zone levels of alertness will feel more in control of their emotions than those feeling red zone emotions.</a:t>
            </a:r>
            <a:br>
              <a:rPr lang="en-GB" sz="2400" dirty="0">
                <a:solidFill>
                  <a:srgbClr val="FFC000"/>
                </a:solidFill>
              </a:rPr>
            </a:br>
            <a:r>
              <a:rPr lang="en-GB" sz="2400" dirty="0">
                <a:solidFill>
                  <a:srgbClr val="FFC000"/>
                </a:solidFill>
              </a:rPr>
              <a:t>Emotions in this zone include stress, frustration, anxiety, excitement, silliness and nervousness.</a:t>
            </a:r>
          </a:p>
          <a:p>
            <a:pPr fontAlgn="base"/>
            <a:r>
              <a:rPr lang="en-GB" sz="2400" b="1" dirty="0">
                <a:solidFill>
                  <a:srgbClr val="FF0000"/>
                </a:solidFill>
              </a:rPr>
              <a:t>The Red Zone</a:t>
            </a:r>
            <a:r>
              <a:rPr lang="en-GB" sz="2400" dirty="0">
                <a:solidFill>
                  <a:srgbClr val="FF0000"/>
                </a:solidFill>
              </a:rPr>
              <a:t> is used to describe an extremely heightened sense of alertness and intense emotions.</a:t>
            </a:r>
            <a:br>
              <a:rPr lang="en-GB" sz="2400" dirty="0">
                <a:solidFill>
                  <a:srgbClr val="FF0000"/>
                </a:solidFill>
              </a:rPr>
            </a:br>
            <a:r>
              <a:rPr lang="en-GB" sz="2400" dirty="0">
                <a:solidFill>
                  <a:srgbClr val="FF0000"/>
                </a:solidFill>
              </a:rPr>
              <a:t>The emotions in the red zone include anger, rage, devastation and fear.</a:t>
            </a:r>
          </a:p>
          <a:p>
            <a:endParaRPr lang="en-US" dirty="0"/>
          </a:p>
        </p:txBody>
      </p:sp>
    </p:spTree>
    <p:extLst>
      <p:ext uri="{BB962C8B-B14F-4D97-AF65-F5344CB8AC3E}">
        <p14:creationId xmlns:p14="http://schemas.microsoft.com/office/powerpoint/2010/main" val="1827052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61ED9-C0CA-0746-BA28-42FC28FA7F00}"/>
              </a:ext>
            </a:extLst>
          </p:cNvPr>
          <p:cNvSpPr>
            <a:spLocks noGrp="1"/>
          </p:cNvSpPr>
          <p:nvPr>
            <p:ph type="title"/>
          </p:nvPr>
        </p:nvSpPr>
        <p:spPr>
          <a:xfrm>
            <a:off x="2231136" y="964692"/>
            <a:ext cx="7729728" cy="1188720"/>
          </a:xfrm>
        </p:spPr>
        <p:txBody>
          <a:bodyPr>
            <a:normAutofit/>
          </a:bodyPr>
          <a:lstStyle/>
          <a:p>
            <a:r>
              <a:rPr lang="en-US" dirty="0"/>
              <a:t>Teaching about how to manage self regulation</a:t>
            </a:r>
          </a:p>
        </p:txBody>
      </p:sp>
      <p:graphicFrame>
        <p:nvGraphicFramePr>
          <p:cNvPr id="5" name="Content Placeholder 2">
            <a:extLst>
              <a:ext uri="{FF2B5EF4-FFF2-40B4-BE49-F238E27FC236}">
                <a16:creationId xmlns:a16="http://schemas.microsoft.com/office/drawing/2014/main" id="{EE0FFBC7-307D-7C6A-52FF-811FEF6C811B}"/>
              </a:ext>
            </a:extLst>
          </p:cNvPr>
          <p:cNvGraphicFramePr>
            <a:graphicFrameLocks noGrp="1"/>
          </p:cNvGraphicFramePr>
          <p:nvPr>
            <p:ph idx="1"/>
            <p:extLst>
              <p:ext uri="{D42A27DB-BD31-4B8C-83A1-F6EECF244321}">
                <p14:modId xmlns:p14="http://schemas.microsoft.com/office/powerpoint/2010/main" val="1177863995"/>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9928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88E33-8278-7149-80EC-474E2CDC7CA6}"/>
              </a:ext>
            </a:extLst>
          </p:cNvPr>
          <p:cNvSpPr>
            <a:spLocks noGrp="1"/>
          </p:cNvSpPr>
          <p:nvPr>
            <p:ph type="title"/>
          </p:nvPr>
        </p:nvSpPr>
        <p:spPr>
          <a:xfrm>
            <a:off x="6438122" y="964692"/>
            <a:ext cx="4793758" cy="1188720"/>
          </a:xfrm>
        </p:spPr>
        <p:txBody>
          <a:bodyPr>
            <a:normAutofit/>
          </a:bodyPr>
          <a:lstStyle/>
          <a:p>
            <a:r>
              <a:rPr lang="en-US" dirty="0"/>
              <a:t>What Can I Do?</a:t>
            </a:r>
          </a:p>
        </p:txBody>
      </p:sp>
      <p:sp>
        <p:nvSpPr>
          <p:cNvPr id="16" name="Rectangle 15">
            <a:extLst>
              <a:ext uri="{FF2B5EF4-FFF2-40B4-BE49-F238E27FC236}">
                <a16:creationId xmlns:a16="http://schemas.microsoft.com/office/drawing/2014/main" id="{65B34324-8F10-4614-BFE4-2E3C7F3E1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3E952EC-AFF6-4197-9272-C0D7C0F5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13" y="321731"/>
            <a:ext cx="3208079" cy="367484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oster with a couple of people talking&#10;&#10;Description automatically generated with medium confidence">
            <a:extLst>
              <a:ext uri="{FF2B5EF4-FFF2-40B4-BE49-F238E27FC236}">
                <a16:creationId xmlns:a16="http://schemas.microsoft.com/office/drawing/2014/main" id="{0CBAF62E-A955-1FE8-8438-6C3ADE944FDA}"/>
              </a:ext>
            </a:extLst>
          </p:cNvPr>
          <p:cNvPicPr>
            <a:picLocks noChangeAspect="1"/>
          </p:cNvPicPr>
          <p:nvPr/>
        </p:nvPicPr>
        <p:blipFill>
          <a:blip r:embed="rId2"/>
          <a:stretch>
            <a:fillRect/>
          </a:stretch>
        </p:blipFill>
        <p:spPr>
          <a:xfrm>
            <a:off x="715089" y="485803"/>
            <a:ext cx="2384526" cy="3346704"/>
          </a:xfrm>
          <a:prstGeom prst="rect">
            <a:avLst/>
          </a:prstGeom>
        </p:spPr>
      </p:pic>
      <p:sp>
        <p:nvSpPr>
          <p:cNvPr id="20" name="Rectangle 19">
            <a:extLst>
              <a:ext uri="{FF2B5EF4-FFF2-40B4-BE49-F238E27FC236}">
                <a16:creationId xmlns:a16="http://schemas.microsoft.com/office/drawing/2014/main" id="{D09AAB66-CD8D-477A-A21A-2105E6D82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4322" y="321732"/>
            <a:ext cx="2111317" cy="272181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sign with a tree and a door&#10;&#10;Description automatically generated">
            <a:extLst>
              <a:ext uri="{FF2B5EF4-FFF2-40B4-BE49-F238E27FC236}">
                <a16:creationId xmlns:a16="http://schemas.microsoft.com/office/drawing/2014/main" id="{AD9191F2-4853-E891-3597-030032BEBD53}"/>
              </a:ext>
            </a:extLst>
          </p:cNvPr>
          <p:cNvPicPr>
            <a:picLocks noChangeAspect="1"/>
          </p:cNvPicPr>
          <p:nvPr/>
        </p:nvPicPr>
        <p:blipFill>
          <a:blip r:embed="rId3"/>
          <a:stretch>
            <a:fillRect/>
          </a:stretch>
        </p:blipFill>
        <p:spPr>
          <a:xfrm>
            <a:off x="3867942" y="487024"/>
            <a:ext cx="1704077" cy="2400109"/>
          </a:xfrm>
          <a:prstGeom prst="rect">
            <a:avLst/>
          </a:prstGeom>
        </p:spPr>
      </p:pic>
      <p:sp>
        <p:nvSpPr>
          <p:cNvPr id="22" name="Rectangle 21">
            <a:extLst>
              <a:ext uri="{FF2B5EF4-FFF2-40B4-BE49-F238E27FC236}">
                <a16:creationId xmlns:a16="http://schemas.microsoft.com/office/drawing/2014/main" id="{46A326B9-FD78-4195-A659-95DAFC1DD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13" y="4157447"/>
            <a:ext cx="3208079" cy="23788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 person sneezing&#10;&#10;Description automatically generated">
            <a:extLst>
              <a:ext uri="{FF2B5EF4-FFF2-40B4-BE49-F238E27FC236}">
                <a16:creationId xmlns:a16="http://schemas.microsoft.com/office/drawing/2014/main" id="{3F802FEA-054A-937B-A109-325F91374397}"/>
              </a:ext>
            </a:extLst>
          </p:cNvPr>
          <p:cNvPicPr>
            <a:picLocks noChangeAspect="1"/>
          </p:cNvPicPr>
          <p:nvPr/>
        </p:nvPicPr>
        <p:blipFill>
          <a:blip r:embed="rId4"/>
          <a:stretch>
            <a:fillRect/>
          </a:stretch>
        </p:blipFill>
        <p:spPr>
          <a:xfrm>
            <a:off x="1125970" y="4318311"/>
            <a:ext cx="1562763" cy="2056268"/>
          </a:xfrm>
          <a:prstGeom prst="rect">
            <a:avLst/>
          </a:prstGeom>
        </p:spPr>
      </p:pic>
      <p:sp>
        <p:nvSpPr>
          <p:cNvPr id="24" name="Rectangle 23">
            <a:extLst>
              <a:ext uri="{FF2B5EF4-FFF2-40B4-BE49-F238E27FC236}">
                <a16:creationId xmlns:a16="http://schemas.microsoft.com/office/drawing/2014/main" id="{13DAFF6B-5BEC-4153-93E9-6B735BC19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4322" y="3227130"/>
            <a:ext cx="2111317" cy="2872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close-up of a sign&#10;&#10;Description automatically generated">
            <a:extLst>
              <a:ext uri="{FF2B5EF4-FFF2-40B4-BE49-F238E27FC236}">
                <a16:creationId xmlns:a16="http://schemas.microsoft.com/office/drawing/2014/main" id="{729FBF47-6705-FE61-EC44-AEC344ACE5A2}"/>
              </a:ext>
            </a:extLst>
          </p:cNvPr>
          <p:cNvPicPr>
            <a:picLocks noChangeAspect="1"/>
          </p:cNvPicPr>
          <p:nvPr/>
        </p:nvPicPr>
        <p:blipFill>
          <a:blip r:embed="rId5"/>
          <a:stretch>
            <a:fillRect/>
          </a:stretch>
        </p:blipFill>
        <p:spPr>
          <a:xfrm>
            <a:off x="3828150" y="3393930"/>
            <a:ext cx="1783661" cy="2539019"/>
          </a:xfrm>
          <a:prstGeom prst="rect">
            <a:avLst/>
          </a:prstGeom>
        </p:spPr>
      </p:pic>
      <p:sp>
        <p:nvSpPr>
          <p:cNvPr id="3" name="Content Placeholder 2">
            <a:extLst>
              <a:ext uri="{FF2B5EF4-FFF2-40B4-BE49-F238E27FC236}">
                <a16:creationId xmlns:a16="http://schemas.microsoft.com/office/drawing/2014/main" id="{6E93AA4C-BE6D-8D9B-BB0D-9338B0EF639F}"/>
              </a:ext>
            </a:extLst>
          </p:cNvPr>
          <p:cNvSpPr>
            <a:spLocks noGrp="1"/>
          </p:cNvSpPr>
          <p:nvPr>
            <p:ph idx="1"/>
          </p:nvPr>
        </p:nvSpPr>
        <p:spPr>
          <a:xfrm>
            <a:off x="6438122" y="2475145"/>
            <a:ext cx="4793757" cy="3409259"/>
          </a:xfrm>
        </p:spPr>
        <p:txBody>
          <a:bodyPr vert="horz" lIns="91440" tIns="45720" rIns="91440" bIns="45720" rtlCol="0" anchor="t">
            <a:normAutofit/>
          </a:bodyPr>
          <a:lstStyle/>
          <a:p>
            <a:r>
              <a:rPr lang="en-US" dirty="0"/>
              <a:t>Use visuals and teach strategies for self regulation from each zone (in school, we also use our Jigsaw PSHE lesson!).</a:t>
            </a:r>
          </a:p>
          <a:p>
            <a:r>
              <a:rPr lang="en-US" sz="1800" dirty="0"/>
              <a:t>Build in deliberate practice of strategies for tricky zones e.g. </a:t>
            </a:r>
            <a:r>
              <a:rPr lang="en-US" dirty="0"/>
              <a:t>breathing or grounding techniques</a:t>
            </a:r>
            <a:r>
              <a:rPr lang="en-US" sz="1800" dirty="0"/>
              <a:t>.</a:t>
            </a:r>
          </a:p>
          <a:p>
            <a:r>
              <a:rPr lang="en-US" dirty="0"/>
              <a:t>Guide children  to think about what helps – some children are calmed by reading/ </a:t>
            </a:r>
            <a:r>
              <a:rPr lang="en-US" dirty="0" err="1"/>
              <a:t>colouring</a:t>
            </a:r>
            <a:r>
              <a:rPr lang="en-US" dirty="0"/>
              <a:t>/ fidgets/ being given a job (‘heavy work’).</a:t>
            </a:r>
          </a:p>
          <a:p>
            <a:endParaRPr lang="en-US" dirty="0"/>
          </a:p>
        </p:txBody>
      </p:sp>
    </p:spTree>
    <p:extLst>
      <p:ext uri="{BB962C8B-B14F-4D97-AF65-F5344CB8AC3E}">
        <p14:creationId xmlns:p14="http://schemas.microsoft.com/office/powerpoint/2010/main" val="409065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90ACE2-EA0E-9CA8-E913-1F6689628A0B}"/>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a:solidFill>
                  <a:srgbClr val="FFFFFF"/>
                </a:solidFill>
              </a:rPr>
              <a:t>Be a role model</a:t>
            </a:r>
          </a:p>
        </p:txBody>
      </p:sp>
      <p:sp>
        <p:nvSpPr>
          <p:cNvPr id="3" name="Content Placeholder 2">
            <a:extLst>
              <a:ext uri="{FF2B5EF4-FFF2-40B4-BE49-F238E27FC236}">
                <a16:creationId xmlns:a16="http://schemas.microsoft.com/office/drawing/2014/main" id="{DFB505F4-24C7-E02A-A6B3-1C09D9C2F491}"/>
              </a:ext>
            </a:extLst>
          </p:cNvPr>
          <p:cNvSpPr>
            <a:spLocks noGrp="1"/>
          </p:cNvSpPr>
          <p:nvPr>
            <p:ph idx="1"/>
          </p:nvPr>
        </p:nvSpPr>
        <p:spPr>
          <a:xfrm>
            <a:off x="5591695" y="1402080"/>
            <a:ext cx="5320696" cy="4053840"/>
          </a:xfrm>
        </p:spPr>
        <p:txBody>
          <a:bodyPr anchor="ctr">
            <a:noAutofit/>
          </a:bodyPr>
          <a:lstStyle/>
          <a:p>
            <a:r>
              <a:rPr lang="en-US" sz="2400" dirty="0"/>
              <a:t>The simplest intervention is to be a role model - showing the children that each zone is normal and part of all human experience.</a:t>
            </a:r>
          </a:p>
          <a:p>
            <a:r>
              <a:rPr lang="en-US" sz="2400" dirty="0"/>
              <a:t>Share what you feel/ felt (within reason!), how you knew you were getting into that zone and use the language of emotions and the zones.</a:t>
            </a:r>
          </a:p>
          <a:p>
            <a:r>
              <a:rPr lang="en-US" sz="2400" dirty="0"/>
              <a:t>Talk about what you do/ did to help yourself manage your emotions.</a:t>
            </a:r>
          </a:p>
        </p:txBody>
      </p:sp>
    </p:spTree>
    <p:extLst>
      <p:ext uri="{BB962C8B-B14F-4D97-AF65-F5344CB8AC3E}">
        <p14:creationId xmlns:p14="http://schemas.microsoft.com/office/powerpoint/2010/main" val="1050731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1AA95-E651-6D66-144C-EED99DBF7190}"/>
              </a:ext>
            </a:extLst>
          </p:cNvPr>
          <p:cNvSpPr>
            <a:spLocks noGrp="1"/>
          </p:cNvSpPr>
          <p:nvPr>
            <p:ph type="title"/>
          </p:nvPr>
        </p:nvSpPr>
        <p:spPr/>
        <p:txBody>
          <a:bodyPr/>
          <a:lstStyle/>
          <a:p>
            <a:r>
              <a:rPr lang="en-US"/>
              <a:t>Next steps</a:t>
            </a:r>
            <a:endParaRPr lang="en-US" dirty="0"/>
          </a:p>
        </p:txBody>
      </p:sp>
      <p:sp>
        <p:nvSpPr>
          <p:cNvPr id="3" name="Content Placeholder 2">
            <a:extLst>
              <a:ext uri="{FF2B5EF4-FFF2-40B4-BE49-F238E27FC236}">
                <a16:creationId xmlns:a16="http://schemas.microsoft.com/office/drawing/2014/main" id="{659573E9-6715-0D48-7A6E-D21E0951CA5F}"/>
              </a:ext>
            </a:extLst>
          </p:cNvPr>
          <p:cNvSpPr>
            <a:spLocks noGrp="1"/>
          </p:cNvSpPr>
          <p:nvPr>
            <p:ph idx="1"/>
          </p:nvPr>
        </p:nvSpPr>
        <p:spPr>
          <a:xfrm>
            <a:off x="2231136" y="2277639"/>
            <a:ext cx="7729728" cy="4162603"/>
          </a:xfrm>
        </p:spPr>
        <p:txBody>
          <a:bodyPr vert="horz" lIns="91440" tIns="45720" rIns="91440" bIns="45720" rtlCol="0" anchor="t">
            <a:normAutofit/>
          </a:bodyPr>
          <a:lstStyle/>
          <a:p>
            <a:pPr marL="0" indent="0">
              <a:buNone/>
            </a:pPr>
            <a:r>
              <a:rPr lang="en-US" sz="2000" dirty="0"/>
              <a:t>Feel free to take a Zones of Regulation handout!</a:t>
            </a:r>
          </a:p>
          <a:p>
            <a:pPr marL="0" indent="0">
              <a:buNone/>
            </a:pPr>
            <a:r>
              <a:rPr lang="en-US" sz="2000" dirty="0"/>
              <a:t>Talk to your child about what they are beginning to know and understand about the zones</a:t>
            </a:r>
          </a:p>
          <a:p>
            <a:pPr marL="0" indent="0">
              <a:buNone/>
            </a:pPr>
            <a:r>
              <a:rPr lang="en-US" sz="2000" dirty="0"/>
              <a:t>Talk to your child about strategies for times of big emotion – what helps? </a:t>
            </a:r>
          </a:p>
          <a:p>
            <a:pPr marL="0" indent="0">
              <a:buNone/>
            </a:pPr>
            <a:r>
              <a:rPr lang="en-US" sz="2000" dirty="0"/>
              <a:t>There are lots of breathing exercises with videos, e.g. </a:t>
            </a:r>
            <a:r>
              <a:rPr lang="en-US" sz="2000" dirty="0">
                <a:hlinkClick r:id="rId2"/>
              </a:rPr>
              <a:t>https://www.youtube.com/watch?v=7Ep5mKuRmAA</a:t>
            </a:r>
            <a:r>
              <a:rPr lang="en-US" sz="2000" dirty="0"/>
              <a:t>, </a:t>
            </a:r>
            <a:r>
              <a:rPr lang="en-US" sz="2000" dirty="0">
                <a:hlinkClick r:id="rId3"/>
              </a:rPr>
              <a:t>https://www.youtube.com/watch?v=KssedxpbLpg</a:t>
            </a:r>
            <a:r>
              <a:rPr lang="en-US" sz="2000" dirty="0"/>
              <a:t>, </a:t>
            </a:r>
            <a:r>
              <a:rPr lang="en-US" sz="2000" dirty="0">
                <a:hlinkClick r:id="rId4"/>
              </a:rPr>
              <a:t>https://www.youtube.com/watch?v=1XK35Vq_YFc</a:t>
            </a:r>
            <a:r>
              <a:rPr lang="en-US" sz="2000" dirty="0"/>
              <a:t>, </a:t>
            </a:r>
            <a:r>
              <a:rPr lang="en-US" sz="2000" dirty="0">
                <a:hlinkClick r:id="rId5"/>
              </a:rPr>
              <a:t>https://www.youtube.com/watch?v=EhZdehpfodQ</a:t>
            </a:r>
            <a:endParaRPr lang="en-US" sz="2000" dirty="0"/>
          </a:p>
          <a:p>
            <a:endParaRPr lang="en-US" dirty="0"/>
          </a:p>
        </p:txBody>
      </p:sp>
    </p:spTree>
    <p:extLst>
      <p:ext uri="{BB962C8B-B14F-4D97-AF65-F5344CB8AC3E}">
        <p14:creationId xmlns:p14="http://schemas.microsoft.com/office/powerpoint/2010/main" val="348181728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7PQQMYD5QX5N-468047768-58572</_dlc_DocId>
    <_dlc_DocIdUrl xmlns="f7b32164-f257-4eb2-9bcc-3f72bf860f94">
      <Url>https://fccoxonschuk.sharepoint.com/sites/LAF-StaffShared/_layouts/15/DocIdRedir.aspx?ID=7PQQMYD5QX5N-468047768-58572</Url>
      <Description>7PQQMYD5QX5N-468047768-58572</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3" ma:contentTypeDescription="Create a new document." ma:contentTypeScope="" ma:versionID="cc953c43c916ab7d2f93579fb6dcf4c8">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06d94ceff5fd923bed8af4220b8cd940"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3:_dlc_DocId" minOccurs="0"/>
                <xsd:element ref="ns3:_dlc_DocIdUrl" minOccurs="0"/>
                <xsd:element ref="ns3:_dlc_DocIdPersistId"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8"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element name="TaxCatchAll" ma:index="29" nillable="true" ma:displayName="Taxonomy Catch All Column" ma:hidden="true" ma:list="{c33f2487-eeea-4c83-b05d-867f634c50b2}"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70C379-90A8-437E-93BD-D865829836C8}">
  <ds:schemaRefs>
    <ds:schemaRef ds:uri="http://schemas.microsoft.com/office/2006/metadata/properties"/>
    <ds:schemaRef ds:uri="http://schemas.microsoft.com/office/infopath/2007/PartnerControls"/>
    <ds:schemaRef ds:uri="1095825a-ff4a-4656-b561-bd0c70d70820"/>
    <ds:schemaRef ds:uri="f7b32164-f257-4eb2-9bcc-3f72bf860f94"/>
  </ds:schemaRefs>
</ds:datastoreItem>
</file>

<file path=customXml/itemProps2.xml><?xml version="1.0" encoding="utf-8"?>
<ds:datastoreItem xmlns:ds="http://schemas.openxmlformats.org/officeDocument/2006/customXml" ds:itemID="{B5EF3D47-5DC6-4EF2-90FB-81E4197C13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95825a-ff4a-4656-b561-bd0c70d70820"/>
    <ds:schemaRef ds:uri="f7b32164-f257-4eb2-9bcc-3f72bf860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811685B-4ED7-4A66-956B-D1A6DDDFBDB8}">
  <ds:schemaRefs>
    <ds:schemaRef ds:uri="http://schemas.microsoft.com/sharepoint/events"/>
  </ds:schemaRefs>
</ds:datastoreItem>
</file>

<file path=customXml/itemProps4.xml><?xml version="1.0" encoding="utf-8"?>
<ds:datastoreItem xmlns:ds="http://schemas.openxmlformats.org/officeDocument/2006/customXml" ds:itemID="{A0FC3248-F356-43BD-88B6-1ECEE9ACE4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Parcel</Template>
  <TotalTime>1040</TotalTime>
  <Words>943</Words>
  <Application>Microsoft Office PowerPoint</Application>
  <PresentationFormat>Widescreen</PresentationFormat>
  <Paragraphs>75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Parcel</vt:lpstr>
      <vt:lpstr>Zones of regulation</vt:lpstr>
      <vt:lpstr>Zones of Regulation </vt:lpstr>
      <vt:lpstr>What is emotional regulation</vt:lpstr>
      <vt:lpstr>What do we need to do it?</vt:lpstr>
      <vt:lpstr>Challenges with this</vt:lpstr>
      <vt:lpstr>WHY is emotional regulation so difficult?</vt:lpstr>
      <vt:lpstr>What are the zones…</vt:lpstr>
      <vt:lpstr>PowerPoint Presentation</vt:lpstr>
      <vt:lpstr>PowerPoint Presentation</vt:lpstr>
      <vt:lpstr>Teaching about how to manage self regulation</vt:lpstr>
      <vt:lpstr>What Can I Do?</vt:lpstr>
      <vt:lpstr>Be a role model</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 Day  8th April 2022</dc:title>
  <dc:creator>Sally Robins | Faringdon Infants Headteacher</dc:creator>
  <cp:lastModifiedBy>Sally Robins | Faringdon Infants Headteacher</cp:lastModifiedBy>
  <cp:revision>56</cp:revision>
  <dcterms:created xsi:type="dcterms:W3CDTF">2022-04-08T04:36:33Z</dcterms:created>
  <dcterms:modified xsi:type="dcterms:W3CDTF">2024-06-19T10:29:16Z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0305d677-688d-4af7-8142-c32462b7c8fc</vt:lpwstr>
  </property>
  <property fmtid="{D5CDD505-2E9C-101B-9397-08002B2CF9AE}" pid="4" name="MediaServiceImageTags">
    <vt:lpwstr/>
  </property>
</Properties>
</file>